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3"/>
  </p:notesMasterIdLst>
  <p:handoutMasterIdLst>
    <p:handoutMasterId r:id="rId4"/>
  </p:handoutMasterIdLst>
  <p:sldIdLst>
    <p:sldId id="338" r:id="rId2"/>
  </p:sldIdLst>
  <p:sldSz cx="9144000" cy="6858000" type="screen4x3"/>
  <p:notesSz cx="7099300" cy="10236200"/>
  <p:defaultTextStyle>
    <a:defPPr>
      <a:defRPr lang="en-GB"/>
    </a:defPPr>
    <a:lvl1pPr algn="l" rtl="0" fontAlgn="base">
      <a:spcBef>
        <a:spcPct val="0"/>
      </a:spcBef>
      <a:spcAft>
        <a:spcPct val="0"/>
      </a:spcAft>
      <a:defRPr sz="900" i="1" kern="1200">
        <a:solidFill>
          <a:schemeClr val="bg1"/>
        </a:solidFill>
        <a:latin typeface="Arial" charset="0"/>
        <a:ea typeface="+mn-ea"/>
        <a:cs typeface="Arial" charset="0"/>
      </a:defRPr>
    </a:lvl1pPr>
    <a:lvl2pPr marL="457200" algn="l" rtl="0" fontAlgn="base">
      <a:spcBef>
        <a:spcPct val="0"/>
      </a:spcBef>
      <a:spcAft>
        <a:spcPct val="0"/>
      </a:spcAft>
      <a:defRPr sz="900" i="1" kern="1200">
        <a:solidFill>
          <a:schemeClr val="bg1"/>
        </a:solidFill>
        <a:latin typeface="Arial" charset="0"/>
        <a:ea typeface="+mn-ea"/>
        <a:cs typeface="Arial" charset="0"/>
      </a:defRPr>
    </a:lvl2pPr>
    <a:lvl3pPr marL="914400" algn="l" rtl="0" fontAlgn="base">
      <a:spcBef>
        <a:spcPct val="0"/>
      </a:spcBef>
      <a:spcAft>
        <a:spcPct val="0"/>
      </a:spcAft>
      <a:defRPr sz="900" i="1" kern="1200">
        <a:solidFill>
          <a:schemeClr val="bg1"/>
        </a:solidFill>
        <a:latin typeface="Arial" charset="0"/>
        <a:ea typeface="+mn-ea"/>
        <a:cs typeface="Arial" charset="0"/>
      </a:defRPr>
    </a:lvl3pPr>
    <a:lvl4pPr marL="1371600" algn="l" rtl="0" fontAlgn="base">
      <a:spcBef>
        <a:spcPct val="0"/>
      </a:spcBef>
      <a:spcAft>
        <a:spcPct val="0"/>
      </a:spcAft>
      <a:defRPr sz="900" i="1" kern="1200">
        <a:solidFill>
          <a:schemeClr val="bg1"/>
        </a:solidFill>
        <a:latin typeface="Arial" charset="0"/>
        <a:ea typeface="+mn-ea"/>
        <a:cs typeface="Arial" charset="0"/>
      </a:defRPr>
    </a:lvl4pPr>
    <a:lvl5pPr marL="1828800" algn="l" rtl="0" fontAlgn="base">
      <a:spcBef>
        <a:spcPct val="0"/>
      </a:spcBef>
      <a:spcAft>
        <a:spcPct val="0"/>
      </a:spcAft>
      <a:defRPr sz="900" i="1" kern="1200">
        <a:solidFill>
          <a:schemeClr val="bg1"/>
        </a:solidFill>
        <a:latin typeface="Arial" charset="0"/>
        <a:ea typeface="+mn-ea"/>
        <a:cs typeface="Arial" charset="0"/>
      </a:defRPr>
    </a:lvl5pPr>
    <a:lvl6pPr marL="2286000" algn="l" defTabSz="914400" rtl="0" eaLnBrk="1" latinLnBrk="0" hangingPunct="1">
      <a:defRPr sz="900" i="1" kern="1200">
        <a:solidFill>
          <a:schemeClr val="bg1"/>
        </a:solidFill>
        <a:latin typeface="Arial" charset="0"/>
        <a:ea typeface="+mn-ea"/>
        <a:cs typeface="Arial" charset="0"/>
      </a:defRPr>
    </a:lvl6pPr>
    <a:lvl7pPr marL="2743200" algn="l" defTabSz="914400" rtl="0" eaLnBrk="1" latinLnBrk="0" hangingPunct="1">
      <a:defRPr sz="900" i="1" kern="1200">
        <a:solidFill>
          <a:schemeClr val="bg1"/>
        </a:solidFill>
        <a:latin typeface="Arial" charset="0"/>
        <a:ea typeface="+mn-ea"/>
        <a:cs typeface="Arial" charset="0"/>
      </a:defRPr>
    </a:lvl7pPr>
    <a:lvl8pPr marL="3200400" algn="l" defTabSz="914400" rtl="0" eaLnBrk="1" latinLnBrk="0" hangingPunct="1">
      <a:defRPr sz="900" i="1" kern="1200">
        <a:solidFill>
          <a:schemeClr val="bg1"/>
        </a:solidFill>
        <a:latin typeface="Arial" charset="0"/>
        <a:ea typeface="+mn-ea"/>
        <a:cs typeface="Arial" charset="0"/>
      </a:defRPr>
    </a:lvl8pPr>
    <a:lvl9pPr marL="3657600" algn="l" defTabSz="914400" rtl="0" eaLnBrk="1" latinLnBrk="0" hangingPunct="1">
      <a:defRPr sz="900" i="1"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6894B2"/>
    <a:srgbClr val="505050"/>
    <a:srgbClr val="00A300"/>
    <a:srgbClr val="743063"/>
    <a:srgbClr val="FFA300"/>
    <a:srgbClr val="FF0000"/>
    <a:srgbClr val="004990"/>
    <a:srgbClr val="A7A9A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9207" autoAdjust="0"/>
    <p:restoredTop sz="54233" autoAdjust="0"/>
  </p:normalViewPr>
  <p:slideViewPr>
    <p:cSldViewPr snapToGrid="0">
      <p:cViewPr>
        <p:scale>
          <a:sx n="90" d="100"/>
          <a:sy n="90" d="100"/>
        </p:scale>
        <p:origin x="-418" y="605"/>
      </p:cViewPr>
      <p:guideLst>
        <p:guide orient="horz" pos="2803"/>
        <p:guide orient="horz" pos="929"/>
        <p:guide orient="horz" pos="3061"/>
        <p:guide orient="horz" pos="1278"/>
        <p:guide orient="horz" pos="1323"/>
        <p:guide orient="horz" pos="2857"/>
        <p:guide orient="horz" pos="3050"/>
        <p:guide pos="1378"/>
        <p:guide pos="42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482" y="1500"/>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3" name="Rectangle 3"/>
          <p:cNvSpPr>
            <a:spLocks noGrp="1" noChangeArrowheads="1"/>
          </p:cNvSpPr>
          <p:nvPr>
            <p:ph type="dt" sz="quarter" idx="1"/>
          </p:nvPr>
        </p:nvSpPr>
        <p:spPr bwMode="auto">
          <a:xfrm>
            <a:off x="402590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algn="r" defTabSz="946150">
              <a:defRPr sz="1200" i="0">
                <a:latin typeface="Arial" charset="0"/>
                <a:cs typeface="+mn-cs"/>
              </a:defRPr>
            </a:lvl1pPr>
          </a:lstStyle>
          <a:p>
            <a:pPr>
              <a:defRPr/>
            </a:pPr>
            <a:endParaRPr lang="en-GB"/>
          </a:p>
        </p:txBody>
      </p:sp>
      <p:sp>
        <p:nvSpPr>
          <p:cNvPr id="10244" name="Rectangle 4"/>
          <p:cNvSpPr>
            <a:spLocks noGrp="1" noChangeArrowheads="1"/>
          </p:cNvSpPr>
          <p:nvPr>
            <p:ph type="ftr" sz="quarter" idx="2"/>
          </p:nvPr>
        </p:nvSpPr>
        <p:spPr bwMode="auto">
          <a:xfrm>
            <a:off x="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5" name="Rectangle 5"/>
          <p:cNvSpPr>
            <a:spLocks noGrp="1" noChangeArrowheads="1"/>
          </p:cNvSpPr>
          <p:nvPr>
            <p:ph type="sldNum" sz="quarter" idx="3"/>
          </p:nvPr>
        </p:nvSpPr>
        <p:spPr bwMode="auto">
          <a:xfrm>
            <a:off x="402590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algn="r" defTabSz="946150">
              <a:defRPr sz="1200" i="0">
                <a:latin typeface="Arial" charset="0"/>
                <a:cs typeface="+mn-cs"/>
              </a:defRPr>
            </a:lvl1pPr>
          </a:lstStyle>
          <a:p>
            <a:pPr>
              <a:defRPr/>
            </a:pPr>
            <a:fld id="{AA16711B-B996-46FE-B744-EFF27402C92D}"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4"/>
          <p:cNvSpPr>
            <a:spLocks noGrp="1" noRot="1" noChangeAspect="1" noChangeArrowheads="1" noTextEdit="1"/>
          </p:cNvSpPr>
          <p:nvPr>
            <p:ph type="sldImg" idx="2"/>
          </p:nvPr>
        </p:nvSpPr>
        <p:spPr bwMode="auto">
          <a:xfrm>
            <a:off x="987425" y="766763"/>
            <a:ext cx="5119688" cy="3840162"/>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46150" y="4862513"/>
            <a:ext cx="5207000" cy="3279775"/>
          </a:xfrm>
          <a:prstGeom prst="rect">
            <a:avLst/>
          </a:prstGeom>
          <a:noFill/>
          <a:ln w="12700">
            <a:noFill/>
            <a:miter lim="800000"/>
            <a:headEnd/>
            <a:tailEnd/>
          </a:ln>
          <a:effectLst/>
        </p:spPr>
        <p:txBody>
          <a:bodyPr vert="horz" wrap="square" lIns="94549" tIns="47274" rIns="94549" bIns="4727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Arial" charset="0"/>
        <a:ea typeface="+mn-ea"/>
        <a:cs typeface="+mn-cs"/>
      </a:defRPr>
    </a:lvl1pPr>
    <a:lvl2pPr marL="190500" algn="l" rtl="0" eaLnBrk="0" fontAlgn="base" hangingPunct="0">
      <a:spcBef>
        <a:spcPct val="30000"/>
      </a:spcBef>
      <a:spcAft>
        <a:spcPct val="0"/>
      </a:spcAft>
      <a:defRPr sz="800" kern="1200">
        <a:solidFill>
          <a:schemeClr val="tx1"/>
        </a:solidFill>
        <a:latin typeface="Arial" charset="0"/>
        <a:ea typeface="+mn-ea"/>
        <a:cs typeface="+mn-cs"/>
      </a:defRPr>
    </a:lvl2pPr>
    <a:lvl3pPr marL="381000" algn="l" rtl="0" eaLnBrk="0" fontAlgn="base" hangingPunct="0">
      <a:spcBef>
        <a:spcPct val="30000"/>
      </a:spcBef>
      <a:spcAft>
        <a:spcPct val="0"/>
      </a:spcAft>
      <a:defRPr sz="800" kern="1200">
        <a:solidFill>
          <a:schemeClr val="tx1"/>
        </a:solidFill>
        <a:latin typeface="Arial" charset="0"/>
        <a:ea typeface="+mn-ea"/>
        <a:cs typeface="+mn-cs"/>
      </a:defRPr>
    </a:lvl3pPr>
    <a:lvl4pPr marL="571500" algn="l" rtl="0" eaLnBrk="0" fontAlgn="base" hangingPunct="0">
      <a:spcBef>
        <a:spcPct val="30000"/>
      </a:spcBef>
      <a:spcAft>
        <a:spcPct val="0"/>
      </a:spcAft>
      <a:defRPr sz="800" kern="1200">
        <a:solidFill>
          <a:schemeClr val="tx1"/>
        </a:solidFill>
        <a:latin typeface="Arial" charset="0"/>
        <a:ea typeface="+mn-ea"/>
        <a:cs typeface="+mn-cs"/>
      </a:defRPr>
    </a:lvl4pPr>
    <a:lvl5pPr marL="762000" algn="l" rtl="0" eaLnBrk="0" fontAlgn="base" hangingPunct="0">
      <a:spcBef>
        <a:spcPct val="30000"/>
      </a:spcBef>
      <a:spcAft>
        <a:spcPct val="0"/>
      </a:spcAft>
      <a:defRPr sz="8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w="9525"/>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pitchFamily="34" charset="0"/>
                <a:cs typeface="Arial" pitchFamily="34" charset="0"/>
              </a:endParaRPr>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189F2EE5-D454-445E-BEAB-DDCD918CF8DA}" type="datetimeFigureOut">
              <a:rPr lang="en-US"/>
              <a:pPr>
                <a:defRPr/>
              </a:pPr>
              <a:t>4/7/2016</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2F971E39-4340-4587-968C-F1427885A9C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B2CDB21C-7A29-4354-BD38-78646F4FBFC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4692C54C-03AC-4E42-B2F3-196FE79B875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A1292B98-AFC6-42A1-AE0D-D478D36AF93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GB"/>
          </a:p>
        </p:txBody>
      </p:sp>
      <p:sp>
        <p:nvSpPr>
          <p:cNvPr id="7" name="Footer Placeholder 4"/>
          <p:cNvSpPr>
            <a:spLocks noGrp="1"/>
          </p:cNvSpPr>
          <p:nvPr>
            <p:ph type="ftr" sz="quarter" idx="11"/>
          </p:nvPr>
        </p:nvSpPr>
        <p:spPr/>
        <p:txBody>
          <a:bodyPr/>
          <a:lstStyle>
            <a:lvl1pPr>
              <a:defRPr/>
            </a:lvl1pPr>
            <a:extLst/>
          </a:lstStyle>
          <a:p>
            <a:pPr>
              <a:defRPr/>
            </a:pPr>
            <a:r>
              <a:rPr lang="en-GB"/>
              <a:t>Rolls-Royce proprietary information</a:t>
            </a:r>
          </a:p>
        </p:txBody>
      </p:sp>
      <p:sp>
        <p:nvSpPr>
          <p:cNvPr id="8" name="Slide Number Placeholder 5"/>
          <p:cNvSpPr>
            <a:spLocks noGrp="1"/>
          </p:cNvSpPr>
          <p:nvPr>
            <p:ph type="sldNum" sz="quarter" idx="12"/>
          </p:nvPr>
        </p:nvSpPr>
        <p:spPr/>
        <p:txBody>
          <a:bodyPr/>
          <a:lstStyle>
            <a:lvl1pPr>
              <a:defRPr/>
            </a:lvl1pPr>
            <a:extLst/>
          </a:lstStyle>
          <a:p>
            <a:pPr>
              <a:defRPr/>
            </a:pPr>
            <a:fld id="{F93DEE82-9171-45E7-875B-E43060292BA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F6F6EF3C-55BB-4C69-B8FC-B62C651A179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GB"/>
          </a:p>
        </p:txBody>
      </p:sp>
      <p:sp>
        <p:nvSpPr>
          <p:cNvPr id="8" name="Footer Placeholder 7"/>
          <p:cNvSpPr>
            <a:spLocks noGrp="1"/>
          </p:cNvSpPr>
          <p:nvPr>
            <p:ph type="ftr" sz="quarter" idx="11"/>
          </p:nvPr>
        </p:nvSpPr>
        <p:spPr/>
        <p:txBody>
          <a:bodyPr/>
          <a:lstStyle>
            <a:lvl1pPr>
              <a:defRPr/>
            </a:lvl1pPr>
            <a:extLst/>
          </a:lstStyle>
          <a:p>
            <a:pPr>
              <a:defRPr/>
            </a:pPr>
            <a:r>
              <a:rPr lang="en-GB"/>
              <a:t>Rolls-Royce proprietary information</a:t>
            </a:r>
          </a:p>
        </p:txBody>
      </p:sp>
      <p:sp>
        <p:nvSpPr>
          <p:cNvPr id="9" name="Slide Number Placeholder 8"/>
          <p:cNvSpPr>
            <a:spLocks noGrp="1"/>
          </p:cNvSpPr>
          <p:nvPr>
            <p:ph type="sldNum" sz="quarter" idx="12"/>
          </p:nvPr>
        </p:nvSpPr>
        <p:spPr/>
        <p:txBody>
          <a:bodyPr/>
          <a:lstStyle>
            <a:lvl1pPr>
              <a:defRPr/>
            </a:lvl1pPr>
            <a:extLst/>
          </a:lstStyle>
          <a:p>
            <a:pPr>
              <a:defRPr/>
            </a:pPr>
            <a:fld id="{2DDCF2EA-FE0B-4808-906C-2EFA121D36E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GB"/>
          </a:p>
        </p:txBody>
      </p:sp>
      <p:sp>
        <p:nvSpPr>
          <p:cNvPr id="4" name="Footer Placeholder 3"/>
          <p:cNvSpPr>
            <a:spLocks noGrp="1"/>
          </p:cNvSpPr>
          <p:nvPr>
            <p:ph type="ftr" sz="quarter" idx="11"/>
          </p:nvPr>
        </p:nvSpPr>
        <p:spPr/>
        <p:txBody>
          <a:bodyPr/>
          <a:lstStyle>
            <a:lvl1pPr>
              <a:defRPr/>
            </a:lvl1pPr>
            <a:extLst/>
          </a:lstStyle>
          <a:p>
            <a:pPr>
              <a:defRPr/>
            </a:pPr>
            <a:r>
              <a:rPr lang="en-GB"/>
              <a:t>Rolls-Royce proprietary information</a:t>
            </a:r>
          </a:p>
        </p:txBody>
      </p:sp>
      <p:sp>
        <p:nvSpPr>
          <p:cNvPr id="5" name="Slide Number Placeholder 4"/>
          <p:cNvSpPr>
            <a:spLocks noGrp="1"/>
          </p:cNvSpPr>
          <p:nvPr>
            <p:ph type="sldNum" sz="quarter" idx="12"/>
          </p:nvPr>
        </p:nvSpPr>
        <p:spPr/>
        <p:txBody>
          <a:bodyPr/>
          <a:lstStyle>
            <a:lvl1pPr>
              <a:defRPr/>
            </a:lvl1pPr>
            <a:extLst/>
          </a:lstStyle>
          <a:p>
            <a:pPr>
              <a:defRPr/>
            </a:pPr>
            <a:fld id="{AD6002B7-237D-4080-AC21-34E5AF231EF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GB"/>
          </a:p>
        </p:txBody>
      </p:sp>
      <p:sp>
        <p:nvSpPr>
          <p:cNvPr id="3"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4" name="Slide Number Placeholder 17"/>
          <p:cNvSpPr>
            <a:spLocks noGrp="1"/>
          </p:cNvSpPr>
          <p:nvPr>
            <p:ph type="sldNum" sz="quarter" idx="12"/>
          </p:nvPr>
        </p:nvSpPr>
        <p:spPr/>
        <p:txBody>
          <a:bodyPr/>
          <a:lstStyle>
            <a:lvl1pPr>
              <a:defRPr/>
            </a:lvl1pPr>
          </a:lstStyle>
          <a:p>
            <a:pPr>
              <a:defRPr/>
            </a:pPr>
            <a:fld id="{3A679751-9C47-4445-A650-F64AAE5F90A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51383BB8-BE7A-4A15-BF37-C864D15DE82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pitchFamily="34" charset="0"/>
              <a:cs typeface="Arial" pitchFamily="34" charset="0"/>
            </a:endParaRPr>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7" name="Right Triangle 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GB"/>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GB"/>
              <a:t>Rolls-Royce proprietary information</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7182E394-0E1A-478C-AE39-E6B2C13FFAC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pitchFamily="34" charset="0"/>
              <a:cs typeface="Arial" pitchFamily="34" charset="0"/>
            </a:endParaRPr>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latin typeface="Arial" pitchFamily="34" charset="0"/>
                <a:cs typeface="Arial" pitchFamily="34" charset="0"/>
              </a:defRPr>
            </a:lvl1pPr>
            <a:extLst/>
          </a:lstStyle>
          <a:p>
            <a:pPr>
              <a:defRPr/>
            </a:pPr>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Arial" pitchFamily="34" charset="0"/>
                <a:cs typeface="Arial" pitchFamily="34" charset="0"/>
              </a:defRPr>
            </a:lvl1pPr>
            <a:extLst/>
          </a:lstStyle>
          <a:p>
            <a:pPr>
              <a:defRPr/>
            </a:pPr>
            <a:r>
              <a:rPr lang="en-GB"/>
              <a:t>Rolls-Royce proprietary information</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latin typeface="Arial" pitchFamily="34" charset="0"/>
                <a:cs typeface="Arial" pitchFamily="34" charset="0"/>
              </a:defRPr>
            </a:lvl1pPr>
            <a:extLst/>
          </a:lstStyle>
          <a:p>
            <a:pPr>
              <a:defRPr/>
            </a:pPr>
            <a:fld id="{81DE1B51-5FE1-428A-B6AB-3358485A223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50" r:id="rId1"/>
    <p:sldLayoutId id="2147484046" r:id="rId2"/>
    <p:sldLayoutId id="2147484051" r:id="rId3"/>
    <p:sldLayoutId id="2147484052" r:id="rId4"/>
    <p:sldLayoutId id="2147484053" r:id="rId5"/>
    <p:sldLayoutId id="2147484054" r:id="rId6"/>
    <p:sldLayoutId id="2147484047" r:id="rId7"/>
    <p:sldLayoutId id="2147484055" r:id="rId8"/>
    <p:sldLayoutId id="2147484056" r:id="rId9"/>
    <p:sldLayoutId id="2147484048" r:id="rId10"/>
    <p:sldLayoutId id="2147484049" r:id="rId11"/>
  </p:sldLayoutIdLst>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cid:image002.jpg@01CD23BA.60BF47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59" name="Group 43"/>
          <p:cNvGraphicFramePr>
            <a:graphicFrameLocks noGrp="1"/>
          </p:cNvGraphicFramePr>
          <p:nvPr/>
        </p:nvGraphicFramePr>
        <p:xfrm>
          <a:off x="127000" y="122238"/>
          <a:ext cx="8902700" cy="946150"/>
        </p:xfrm>
        <a:graphic>
          <a:graphicData uri="http://schemas.openxmlformats.org/drawingml/2006/table">
            <a:tbl>
              <a:tblPr/>
              <a:tblGrid>
                <a:gridCol w="2981325"/>
                <a:gridCol w="1468438"/>
                <a:gridCol w="3900487"/>
                <a:gridCol w="552450"/>
              </a:tblGrid>
              <a:tr h="490432">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HS&amp;E INCIDENT BULLETIN</a:t>
                      </a: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2</a:t>
                      </a:r>
                      <a:r>
                        <a:rPr kumimoji="0" lang="en-GB" sz="1800" b="1" i="0" u="none" strike="noStrike" cap="none" normalizeH="0" baseline="30000" dirty="0" smtClean="0">
                          <a:ln>
                            <a:noFill/>
                          </a:ln>
                          <a:solidFill>
                            <a:srgbClr val="FFFFFF"/>
                          </a:solidFill>
                          <a:effectLst/>
                          <a:latin typeface="Lucida Sans Unicode" pitchFamily="34" charset="0"/>
                          <a:cs typeface="Arial" pitchFamily="34" charset="0"/>
                        </a:rPr>
                        <a:t>nd</a:t>
                      </a: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  half year 2015</a:t>
                      </a: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Lucida Sans Unicode" pitchFamily="34" charset="0"/>
                        <a:cs typeface="Arial" pitchFamily="34" charset="0"/>
                      </a:endParaRP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r>
              <a:tr h="4557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Lucida Sans Unicode" pitchFamily="34" charset="0"/>
                          <a:cs typeface="Arial" pitchFamily="34" charset="0"/>
                        </a:rPr>
                        <a:t>Japan</a:t>
                      </a:r>
                    </a:p>
                  </a:txBody>
                  <a:tcPr marL="108000" marR="108000" marT="0" marB="0" anchor="ctr" horzOverflow="overflow">
                    <a:lnL>
                      <a:noFill/>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solidFill>
                          <a:effectLst/>
                          <a:latin typeface="Lucida Sans Unicode" pitchFamily="34" charset="0"/>
                          <a:cs typeface="Arial" pitchFamily="34" charset="0"/>
                        </a:rPr>
                        <a:t>Type of incident</a:t>
                      </a:r>
                      <a:r>
                        <a:rPr kumimoji="0" lang="en-GB" sz="1200" b="0" i="1" u="none" strike="noStrike" cap="none" normalizeH="0" baseline="0" dirty="0" smtClean="0">
                          <a:ln>
                            <a:noFill/>
                          </a:ln>
                          <a:solidFill>
                            <a:schemeClr val="bg1"/>
                          </a:solidFill>
                          <a:effectLst/>
                          <a:latin typeface="Lucida Sans Unicode" pitchFamily="34" charset="0"/>
                          <a:cs typeface="Arial" pitchFamily="34" charset="0"/>
                        </a:rPr>
                        <a:t> </a:t>
                      </a:r>
                      <a:r>
                        <a:rPr kumimoji="0" lang="en-GB" sz="1200" b="0" i="1" u="none" strike="noStrike" cap="none" normalizeH="0" baseline="0" dirty="0" smtClean="0">
                          <a:ln>
                            <a:noFill/>
                          </a:ln>
                          <a:solidFill>
                            <a:schemeClr val="tx1"/>
                          </a:solidFill>
                          <a:effectLst/>
                          <a:latin typeface="Lucida Sans Unicode" pitchFamily="34" charset="0"/>
                          <a:cs typeface="Arial" pitchFamily="34" charset="0"/>
                        </a:rPr>
                        <a:t>(Slip-Trip, Fall from Height, Struck against</a:t>
                      </a:r>
                      <a:endParaRPr kumimoji="0" lang="en-GB" sz="1200" b="0" i="1" u="none" strike="noStrike" cap="none" normalizeH="0" baseline="0" dirty="0" smtClean="0">
                        <a:ln>
                          <a:noFill/>
                        </a:ln>
                        <a:solidFill>
                          <a:schemeClr val="bg1"/>
                        </a:solidFill>
                        <a:effectLst/>
                        <a:latin typeface="Lucida Sans Unicode" pitchFamily="34" charset="0"/>
                        <a:cs typeface="Arial" pitchFamily="34" charset="0"/>
                      </a:endParaRPr>
                    </a:p>
                  </a:txBody>
                  <a:tcPr marL="108000" marR="108000" marT="0" marB="0" anchor="ctr" horzOverflow="overflow">
                    <a:lnL w="28575" cap="flat" cmpd="sng" algn="ctr">
                      <a:solidFill>
                        <a:schemeClr val="bg1"/>
                      </a:solidFill>
                      <a:prstDash val="solid"/>
                      <a:round/>
                      <a:headEnd type="none" w="med" len="med"/>
                      <a:tailEnd type="none" w="med" len="med"/>
                    </a:lnL>
                    <a:lnR>
                      <a:noFill/>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hMerge="1">
                  <a:txBody>
                    <a:bodyPr/>
                    <a:lstStyle/>
                    <a:p>
                      <a:endParaRPr lang="en-US"/>
                    </a:p>
                  </a:txBody>
                  <a:tcPr/>
                </a:tc>
                <a:tc hMerge="1">
                  <a:txBody>
                    <a:bodyPr/>
                    <a:lstStyle/>
                    <a:p>
                      <a:endParaRPr lang="en-US"/>
                    </a:p>
                  </a:txBody>
                  <a:tcPr/>
                </a:tc>
              </a:tr>
            </a:tbl>
          </a:graphicData>
        </a:graphic>
      </p:graphicFrame>
      <p:graphicFrame>
        <p:nvGraphicFramePr>
          <p:cNvPr id="9256" name="Group 40"/>
          <p:cNvGraphicFramePr>
            <a:graphicFrameLocks noGrp="1"/>
          </p:cNvGraphicFramePr>
          <p:nvPr/>
        </p:nvGraphicFramePr>
        <p:xfrm>
          <a:off x="123825" y="1157288"/>
          <a:ext cx="8870950" cy="5801224"/>
        </p:xfrm>
        <a:graphic>
          <a:graphicData uri="http://schemas.openxmlformats.org/drawingml/2006/table">
            <a:tbl>
              <a:tblPr/>
              <a:tblGrid>
                <a:gridCol w="4791458"/>
                <a:gridCol w="124306"/>
                <a:gridCol w="115396"/>
                <a:gridCol w="3724394"/>
                <a:gridCol w="115396"/>
              </a:tblGrid>
              <a:tr h="31270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Lucida Sans Unicode" pitchFamily="34" charset="0"/>
                          <a:cs typeface="Arial" pitchFamily="34" charset="0"/>
                        </a:rPr>
                        <a:t>Summary:</a:t>
                      </a:r>
                    </a:p>
                  </a:txBody>
                  <a:tcPr marL="89996"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rowSpan="2"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Lucida Sans Unicode" pitchFamily="34" charset="0"/>
                          <a:cs typeface="Arial" pitchFamily="34" charset="0"/>
                        </a:rPr>
                        <a:t>PHOTO – unavailable </a:t>
                      </a:r>
                    </a:p>
                  </a:txBody>
                  <a:tcPr marL="89996" marR="89996" marT="89992" marB="89992"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r>
              <a:tr h="31971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kern="1200" baseline="0" dirty="0" smtClean="0">
                          <a:solidFill>
                            <a:schemeClr val="tx1"/>
                          </a:solidFill>
                          <a:latin typeface="+mn-lt"/>
                          <a:ea typeface="+mn-ea"/>
                          <a:cs typeface="+mn-cs"/>
                        </a:rPr>
                        <a:t>Employee was performing welding work and needed to install a restriction fixture to prevent deform of the materials caused by weld on the nearside of the scaffold. When adjusting the fixture holding restriction fixture in both hands, they fell forward with restriction fixture by losing balance. Falling &amp; striking the left shoulder and the left wrist to the inner-side of the part causing collarbone and wrist fractured.</a:t>
                      </a:r>
                      <a:endParaRPr kumimoji="0" lang="en-GB" sz="2000" b="0" i="0" u="none" strike="noStrike" cap="none" normalizeH="0" baseline="0" dirty="0" smtClean="0">
                        <a:ln>
                          <a:noFill/>
                        </a:ln>
                        <a:solidFill>
                          <a:schemeClr val="tx1"/>
                        </a:solidFill>
                        <a:effectLst/>
                        <a:latin typeface="Lucida Sans Unicode" pitchFamily="34" charset="0"/>
                        <a:cs typeface="Arial" pitchFamily="34" charset="0"/>
                      </a:endParaRPr>
                    </a:p>
                  </a:txBody>
                  <a:tcPr marL="89996" marR="89996" marT="89992" marB="89992"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31270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bg1"/>
                          </a:solidFill>
                          <a:effectLst/>
                          <a:latin typeface="Lucida Sans Unicode" pitchFamily="34" charset="0"/>
                          <a:cs typeface="Arial" pitchFamily="34" charset="0"/>
                        </a:rPr>
                        <a:t>Root Causes</a:t>
                      </a:r>
                      <a:r>
                        <a:rPr kumimoji="0" lang="en-GB" sz="1000" b="1" i="0" u="none" strike="noStrike" cap="none" normalizeH="0" baseline="0" smtClean="0">
                          <a:ln>
                            <a:noFill/>
                          </a:ln>
                          <a:solidFill>
                            <a:schemeClr val="bg1"/>
                          </a:solidFill>
                          <a:effectLst/>
                          <a:latin typeface="Lucida Sans Unicode" pitchFamily="34" charset="0"/>
                          <a:cs typeface="Arial" pitchFamily="34" charset="0"/>
                        </a:rPr>
                        <a:t>:</a:t>
                      </a:r>
                    </a:p>
                  </a:txBody>
                  <a:tcPr marL="89996"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bg1"/>
                          </a:solidFill>
                          <a:effectLst/>
                          <a:latin typeface="Lucida Sans Unicode" pitchFamily="34" charset="0"/>
                          <a:cs typeface="Arial" pitchFamily="34" charset="0"/>
                        </a:rPr>
                        <a:t>Actions Taken Thus Far: Next Steps</a:t>
                      </a:r>
                    </a:p>
                  </a:txBody>
                  <a:tcPr marL="89996" marR="0" marT="0" marB="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207484">
                <a:tc rowSpan="2">
                  <a:txBody>
                    <a:bodyPr/>
                    <a:lstStyle/>
                    <a:p>
                      <a:pPr marL="342900" marR="0" lvl="0" indent="-342900" algn="l" defTabSz="914400" rtl="0" eaLnBrk="1" fontAlgn="base" latinLnBrk="0" hangingPunct="1">
                        <a:lnSpc>
                          <a:spcPct val="100000"/>
                        </a:lnSpc>
                        <a:spcBef>
                          <a:spcPct val="0"/>
                        </a:spcBef>
                        <a:spcAft>
                          <a:spcPts val="600"/>
                        </a:spcAft>
                        <a:buClrTx/>
                        <a:buSzTx/>
                        <a:buFont typeface="Lucida Sans Unicode" pitchFamily="34" charset="0"/>
                        <a:buAutoNum type="arabicPeriod"/>
                        <a:tabLst/>
                      </a:pPr>
                      <a:r>
                        <a:rPr kumimoji="0" lang="en-GB" sz="1400" b="0" i="0" u="none" strike="noStrike" cap="none" normalizeH="0" baseline="0" dirty="0" smtClean="0">
                          <a:ln>
                            <a:noFill/>
                          </a:ln>
                          <a:solidFill>
                            <a:schemeClr val="tx1"/>
                          </a:solidFill>
                          <a:effectLst/>
                          <a:latin typeface="Lucida Sans Unicode" pitchFamily="34" charset="0"/>
                          <a:cs typeface="Arial" pitchFamily="34" charset="0"/>
                        </a:rPr>
                        <a:t>Lack of competency / training when installing scaffolding around work piece.</a:t>
                      </a:r>
                    </a:p>
                    <a:p>
                      <a:pPr marL="342900" marR="0" lvl="0" indent="-342900" algn="l" defTabSz="914400" rtl="0" eaLnBrk="1" fontAlgn="base" latinLnBrk="0" hangingPunct="1">
                        <a:lnSpc>
                          <a:spcPct val="100000"/>
                        </a:lnSpc>
                        <a:spcBef>
                          <a:spcPct val="0"/>
                        </a:spcBef>
                        <a:spcAft>
                          <a:spcPts val="600"/>
                        </a:spcAft>
                        <a:buClrTx/>
                        <a:buSzTx/>
                        <a:buFont typeface="Lucida Sans Unicode" pitchFamily="34" charset="0"/>
                        <a:buAutoNum type="arabicPeriod"/>
                        <a:tabLst/>
                      </a:pPr>
                      <a:r>
                        <a:rPr kumimoji="0" lang="en-GB" sz="1400" b="0" i="0" u="none" strike="noStrike" cap="none" normalizeH="0" baseline="0" dirty="0" smtClean="0">
                          <a:ln>
                            <a:noFill/>
                          </a:ln>
                          <a:solidFill>
                            <a:schemeClr val="tx1"/>
                          </a:solidFill>
                          <a:effectLst/>
                          <a:latin typeface="Lucida Sans Unicode" pitchFamily="34" charset="0"/>
                          <a:cs typeface="Arial" pitchFamily="34" charset="0"/>
                        </a:rPr>
                        <a:t>Insufficient planning of size of product </a:t>
                      </a:r>
                    </a:p>
                    <a:p>
                      <a:pPr marL="342900" marR="0" lvl="0" indent="-342900" algn="l" defTabSz="914400" rtl="0" eaLnBrk="1" fontAlgn="base" latinLnBrk="0" hangingPunct="1">
                        <a:lnSpc>
                          <a:spcPct val="100000"/>
                        </a:lnSpc>
                        <a:spcBef>
                          <a:spcPct val="0"/>
                        </a:spcBef>
                        <a:spcAft>
                          <a:spcPts val="600"/>
                        </a:spcAft>
                        <a:buClrTx/>
                        <a:buSzTx/>
                        <a:buFont typeface="Lucida Sans Unicode" pitchFamily="34" charset="0"/>
                        <a:buAutoNum type="arabicPeriod"/>
                        <a:tabLst/>
                      </a:pPr>
                      <a:r>
                        <a:rPr kumimoji="0" lang="en-GB" sz="1400" b="0" i="0" u="none" strike="noStrike" cap="none" normalizeH="0" baseline="0" dirty="0" smtClean="0">
                          <a:ln>
                            <a:noFill/>
                          </a:ln>
                          <a:solidFill>
                            <a:schemeClr val="tx1"/>
                          </a:solidFill>
                          <a:effectLst/>
                          <a:latin typeface="Lucida Sans Unicode" pitchFamily="34" charset="0"/>
                          <a:cs typeface="Arial" pitchFamily="34" charset="0"/>
                        </a:rPr>
                        <a:t>Insufficient risk assessment to identify hazards when work  scope changed.</a:t>
                      </a:r>
                    </a:p>
                    <a:p>
                      <a:pPr marL="342900" marR="0" lvl="0" indent="-342900" algn="l" defTabSz="914400" rtl="0" eaLnBrk="1" fontAlgn="base" latinLnBrk="0" hangingPunct="1">
                        <a:lnSpc>
                          <a:spcPct val="100000"/>
                        </a:lnSpc>
                        <a:spcBef>
                          <a:spcPct val="0"/>
                        </a:spcBef>
                        <a:spcAft>
                          <a:spcPts val="600"/>
                        </a:spcAft>
                        <a:buClrTx/>
                        <a:buSzTx/>
                        <a:buFont typeface="Lucida Sans Unicode" pitchFamily="34" charset="0"/>
                        <a:buAutoNum type="arabicPeriod"/>
                        <a:tabLst/>
                      </a:pPr>
                      <a:r>
                        <a:rPr kumimoji="0" lang="en-GB" sz="1400" b="0" i="0" u="none" strike="noStrike" cap="none" normalizeH="0" baseline="0" dirty="0" smtClean="0">
                          <a:ln>
                            <a:noFill/>
                          </a:ln>
                          <a:solidFill>
                            <a:schemeClr val="tx1"/>
                          </a:solidFill>
                          <a:effectLst/>
                          <a:latin typeface="Lucida Sans Unicode" pitchFamily="34" charset="0"/>
                          <a:cs typeface="Arial" pitchFamily="34" charset="0"/>
                        </a:rPr>
                        <a:t>Lack of planning of work set-up.   </a:t>
                      </a:r>
                    </a:p>
                    <a:p>
                      <a:pPr marL="342900" marR="0" lvl="0" indent="-342900" algn="l" defTabSz="914400" rtl="0" eaLnBrk="1" fontAlgn="base" latinLnBrk="0" hangingPunct="1">
                        <a:lnSpc>
                          <a:spcPct val="100000"/>
                        </a:lnSpc>
                        <a:spcBef>
                          <a:spcPct val="0"/>
                        </a:spcBef>
                        <a:spcAft>
                          <a:spcPts val="600"/>
                        </a:spcAft>
                        <a:buClrTx/>
                        <a:buSzTx/>
                        <a:buFont typeface="Lucida Sans Unicode" pitchFamily="34" charset="0"/>
                        <a:buAutoNum type="arabicPeriod"/>
                        <a:tabLst/>
                      </a:pPr>
                      <a:endParaRPr kumimoji="0" lang="en-GB" sz="1400" b="0" i="0" u="none" strike="noStrike" cap="none" normalizeH="0" baseline="0" dirty="0" smtClean="0">
                        <a:ln>
                          <a:noFill/>
                        </a:ln>
                        <a:solidFill>
                          <a:schemeClr val="tx1"/>
                        </a:solidFill>
                        <a:effectLst/>
                        <a:latin typeface="Lucida Sans Unicode" pitchFamily="34" charset="0"/>
                        <a:cs typeface="Arial" pitchFamily="34" charset="0"/>
                      </a:endParaRPr>
                    </a:p>
                  </a:txBody>
                  <a:tcPr marL="89996" marR="89996" marT="89992" marB="89992"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sng" strike="noStrike" cap="none" normalizeH="0" baseline="0" smtClean="0">
                        <a:ln>
                          <a:noFill/>
                        </a:ln>
                        <a:solidFill>
                          <a:schemeClr val="tx1"/>
                        </a:solidFill>
                        <a:effectLst/>
                        <a:latin typeface="Lucida Sans Unicode" pitchFamily="34" charset="0"/>
                        <a:cs typeface="Arial" pitchFamily="34" charset="0"/>
                      </a:endParaRPr>
                    </a:p>
                  </a:txBody>
                  <a:tcPr marL="89996" marR="0" marT="0" marB="0" anchor="ctr" horzOverflow="overflow">
                    <a:lnL w="28575"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Lucida Sans Unicode" pitchFamily="34" charset="0"/>
                        <a:cs typeface="Arial" pitchFamily="34" charset="0"/>
                      </a:endParaRPr>
                    </a:p>
                  </a:txBody>
                  <a:tcPr marL="89996" marR="0" marT="0" marB="0" anchor="ctr" horzOverflow="overflow">
                    <a:lnL>
                      <a:noFill/>
                    </a:lnL>
                    <a:lnR>
                      <a:noFill/>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dirty="0" smtClean="0">
                          <a:ln>
                            <a:noFill/>
                          </a:ln>
                          <a:solidFill>
                            <a:schemeClr val="tx1"/>
                          </a:solidFill>
                          <a:effectLst/>
                          <a:latin typeface="Lucida Sans Unicode" pitchFamily="34" charset="0"/>
                          <a:cs typeface="Arial" pitchFamily="34" charset="0"/>
                        </a:rPr>
                        <a:t>Change of work method and set-up.</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dirty="0" smtClean="0">
                          <a:ln>
                            <a:noFill/>
                          </a:ln>
                          <a:solidFill>
                            <a:schemeClr val="tx1"/>
                          </a:solidFill>
                          <a:effectLst/>
                          <a:latin typeface="Lucida Sans Unicode" pitchFamily="34" charset="0"/>
                          <a:cs typeface="Arial" pitchFamily="34" charset="0"/>
                        </a:rPr>
                        <a:t>Additional training for use of scaffolding and change management.</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dirty="0" smtClean="0">
                          <a:ln>
                            <a:noFill/>
                          </a:ln>
                          <a:solidFill>
                            <a:schemeClr val="tx1"/>
                          </a:solidFill>
                          <a:effectLst/>
                          <a:latin typeface="Lucida Sans Unicode" pitchFamily="34" charset="0"/>
                          <a:cs typeface="Arial" pitchFamily="34" charset="0"/>
                        </a:rPr>
                        <a:t>Review pre-planning process involving work scope and set-up processes.</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0" i="0" u="none" strike="noStrike" cap="none" normalizeH="0" baseline="0" dirty="0" smtClean="0">
                        <a:ln>
                          <a:noFill/>
                        </a:ln>
                        <a:solidFill>
                          <a:schemeClr val="tx1"/>
                        </a:solidFill>
                        <a:effectLst/>
                        <a:latin typeface="Lucida Sans Unicode" pitchFamily="34" charset="0"/>
                        <a:cs typeface="Arial" pitchFamily="34" charset="0"/>
                      </a:endParaRPr>
                    </a:p>
                  </a:txBody>
                  <a:tcPr marL="89996" marR="0" marT="0" marB="0" anchor="ctr" horzOverflow="overflow">
                    <a:lnL>
                      <a:noFill/>
                    </a:lnL>
                    <a:lnR>
                      <a:noFill/>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Lucida Sans Unicode" pitchFamily="34" charset="0"/>
                        <a:cs typeface="Arial" pitchFamily="34" charset="0"/>
                      </a:endParaRPr>
                    </a:p>
                  </a:txBody>
                  <a:tcPr marL="0" marR="0" marT="0" marB="0" anchor="ctr" horzOverflow="overflow">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770633">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Lucida Sans Unicode" pitchFamily="34" charset="0"/>
                        <a:cs typeface="Arial" pitchFamily="34" charset="0"/>
                      </a:endParaRPr>
                    </a:p>
                  </a:txBody>
                  <a:tcPr marL="89996" marR="0" marT="0" marB="0" anchor="ctr" horzOverflow="overflow">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Lucida Sans Unicode" pitchFamily="34" charset="0"/>
                        <a:cs typeface="Arial" pitchFamily="34" charset="0"/>
                      </a:endParaRPr>
                    </a:p>
                  </a:txBody>
                  <a:tcPr marL="89996" marR="0" marT="0" marB="0" anchor="ctr" horzOverflow="overflow">
                    <a:lnL>
                      <a:noFill/>
                    </a:lnL>
                    <a:lnR w="635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bl>
          </a:graphicData>
        </a:graphic>
      </p:graphicFrame>
      <p:pic>
        <p:nvPicPr>
          <p:cNvPr id="12319" name="Picture 35" descr="cid:image002.jpg@01CD23BA.60BF4750"/>
          <p:cNvPicPr>
            <a:picLocks noChangeAspect="1" noChangeArrowheads="1"/>
          </p:cNvPicPr>
          <p:nvPr/>
        </p:nvPicPr>
        <p:blipFill>
          <a:blip r:embed="rId3" r:link="rId4" cstate="print"/>
          <a:srcRect/>
          <a:stretch>
            <a:fillRect/>
          </a:stretch>
        </p:blipFill>
        <p:spPr bwMode="auto">
          <a:xfrm>
            <a:off x="5073650" y="6018213"/>
            <a:ext cx="3956050" cy="8397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Concourse</Template>
  <TotalTime>8728</TotalTime>
  <Words>169</Words>
  <Application>Microsoft Office PowerPoint</Application>
  <PresentationFormat>On-screen Show (4:3)</PresentationFormat>
  <Paragraphs>18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Concourse</vt:lpstr>
      <vt:lpstr>Slide 1</vt:lpstr>
    </vt:vector>
  </TitlesOfParts>
  <Company>Rolls-Royce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Rolls Royce</dc:creator>
  <dc:description>Developed by Operandi Limited</dc:description>
  <cp:lastModifiedBy>dell</cp:lastModifiedBy>
  <cp:revision>474</cp:revision>
  <cp:lastPrinted>2003-11-04T16:53:27Z</cp:lastPrinted>
  <dcterms:created xsi:type="dcterms:W3CDTF">2004-01-23T18:06:09Z</dcterms:created>
  <dcterms:modified xsi:type="dcterms:W3CDTF">2016-04-07T16:36:33Z</dcterms:modified>
</cp:coreProperties>
</file>