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8"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charset="0"/>
        <a:ea typeface="+mn-ea"/>
        <a:cs typeface="Arial" charset="0"/>
      </a:defRPr>
    </a:lvl1pPr>
    <a:lvl2pPr marL="457200" algn="l" rtl="0" fontAlgn="base">
      <a:spcBef>
        <a:spcPct val="0"/>
      </a:spcBef>
      <a:spcAft>
        <a:spcPct val="0"/>
      </a:spcAft>
      <a:defRPr sz="900" i="1" kern="1200">
        <a:solidFill>
          <a:schemeClr val="bg1"/>
        </a:solidFill>
        <a:latin typeface="Arial" charset="0"/>
        <a:ea typeface="+mn-ea"/>
        <a:cs typeface="Arial" charset="0"/>
      </a:defRPr>
    </a:lvl2pPr>
    <a:lvl3pPr marL="914400" algn="l" rtl="0" fontAlgn="base">
      <a:spcBef>
        <a:spcPct val="0"/>
      </a:spcBef>
      <a:spcAft>
        <a:spcPct val="0"/>
      </a:spcAft>
      <a:defRPr sz="900" i="1" kern="1200">
        <a:solidFill>
          <a:schemeClr val="bg1"/>
        </a:solidFill>
        <a:latin typeface="Arial" charset="0"/>
        <a:ea typeface="+mn-ea"/>
        <a:cs typeface="Arial" charset="0"/>
      </a:defRPr>
    </a:lvl3pPr>
    <a:lvl4pPr marL="1371600" algn="l" rtl="0" fontAlgn="base">
      <a:spcBef>
        <a:spcPct val="0"/>
      </a:spcBef>
      <a:spcAft>
        <a:spcPct val="0"/>
      </a:spcAft>
      <a:defRPr sz="900" i="1" kern="1200">
        <a:solidFill>
          <a:schemeClr val="bg1"/>
        </a:solidFill>
        <a:latin typeface="Arial" charset="0"/>
        <a:ea typeface="+mn-ea"/>
        <a:cs typeface="Arial" charset="0"/>
      </a:defRPr>
    </a:lvl4pPr>
    <a:lvl5pPr marL="1828800" algn="l" rtl="0" fontAlgn="base">
      <a:spcBef>
        <a:spcPct val="0"/>
      </a:spcBef>
      <a:spcAft>
        <a:spcPct val="0"/>
      </a:spcAft>
      <a:defRPr sz="900" i="1" kern="1200">
        <a:solidFill>
          <a:schemeClr val="bg1"/>
        </a:solidFill>
        <a:latin typeface="Arial" charset="0"/>
        <a:ea typeface="+mn-ea"/>
        <a:cs typeface="Arial" charset="0"/>
      </a:defRPr>
    </a:lvl5pPr>
    <a:lvl6pPr marL="2286000" algn="l" defTabSz="914400" rtl="0" eaLnBrk="1" latinLnBrk="0" hangingPunct="1">
      <a:defRPr sz="900" i="1" kern="1200">
        <a:solidFill>
          <a:schemeClr val="bg1"/>
        </a:solidFill>
        <a:latin typeface="Arial" charset="0"/>
        <a:ea typeface="+mn-ea"/>
        <a:cs typeface="Arial" charset="0"/>
      </a:defRPr>
    </a:lvl6pPr>
    <a:lvl7pPr marL="2743200" algn="l" defTabSz="914400" rtl="0" eaLnBrk="1" latinLnBrk="0" hangingPunct="1">
      <a:defRPr sz="900" i="1" kern="1200">
        <a:solidFill>
          <a:schemeClr val="bg1"/>
        </a:solidFill>
        <a:latin typeface="Arial" charset="0"/>
        <a:ea typeface="+mn-ea"/>
        <a:cs typeface="Arial" charset="0"/>
      </a:defRPr>
    </a:lvl7pPr>
    <a:lvl8pPr marL="3200400" algn="l" defTabSz="914400" rtl="0" eaLnBrk="1" latinLnBrk="0" hangingPunct="1">
      <a:defRPr sz="900" i="1" kern="1200">
        <a:solidFill>
          <a:schemeClr val="bg1"/>
        </a:solidFill>
        <a:latin typeface="Arial" charset="0"/>
        <a:ea typeface="+mn-ea"/>
        <a:cs typeface="Arial" charset="0"/>
      </a:defRPr>
    </a:lvl8pPr>
    <a:lvl9pPr marL="3657600" algn="l" defTabSz="914400" rtl="0" eaLnBrk="1" latinLnBrk="0" hangingPunct="1">
      <a:defRPr sz="900" i="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90" d="100"/>
          <a:sy n="90" d="100"/>
        </p:scale>
        <p:origin x="-418" y="605"/>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AA16711B-B996-46FE-B744-EFF27402C92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189F2EE5-D454-445E-BEAB-DDCD918CF8DA}"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F971E39-4340-4587-968C-F1427885A9C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B2CDB21C-7A29-4354-BD38-78646F4FBF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692C54C-03AC-4E42-B2F3-196FE79B87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A1292B98-AFC6-42A1-AE0D-D478D36AF9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F93DEE82-9171-45E7-875B-E43060292BA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F6F6EF3C-55BB-4C69-B8FC-B62C651A179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2DDCF2EA-FE0B-4808-906C-2EFA121D36E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AD6002B7-237D-4080-AC21-34E5AF231EF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3A679751-9C47-4445-A650-F64AAE5F90A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51383BB8-BE7A-4A15-BF37-C864D15DE82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182E394-0E1A-478C-AE39-E6B2C13FFAC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pitchFamily="34" charset="0"/>
                <a:cs typeface="Arial" pitchFamily="34" charset="0"/>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pitchFamily="34" charset="0"/>
                <a:cs typeface="Arial" pitchFamily="34" charset="0"/>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pitchFamily="34" charset="0"/>
                <a:cs typeface="Arial" pitchFamily="34" charset="0"/>
              </a:defRPr>
            </a:lvl1pPr>
            <a:extLst/>
          </a:lstStyle>
          <a:p>
            <a:pPr>
              <a:defRPr/>
            </a:pPr>
            <a:fld id="{81DE1B51-5FE1-428A-B6AB-3358485A22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50" r:id="rId1"/>
    <p:sldLayoutId id="2147484046" r:id="rId2"/>
    <p:sldLayoutId id="2147484051" r:id="rId3"/>
    <p:sldLayoutId id="2147484052" r:id="rId4"/>
    <p:sldLayoutId id="2147484053" r:id="rId5"/>
    <p:sldLayoutId id="2147484054" r:id="rId6"/>
    <p:sldLayoutId id="2147484047" r:id="rId7"/>
    <p:sldLayoutId id="2147484055" r:id="rId8"/>
    <p:sldLayoutId id="2147484056" r:id="rId9"/>
    <p:sldLayoutId id="2147484048" r:id="rId10"/>
    <p:sldLayoutId id="2147484049"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2015</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Japan</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a:t>
                      </a:r>
                      <a:r>
                        <a:rPr kumimoji="0" lang="en-GB" sz="1200" b="0" i="1" u="none" strike="noStrike" cap="none" normalizeH="0" baseline="0" dirty="0" smtClean="0">
                          <a:ln>
                            <a:noFill/>
                          </a:ln>
                          <a:solidFill>
                            <a:schemeClr val="tx1"/>
                          </a:solidFill>
                          <a:effectLst/>
                          <a:latin typeface="Lucida Sans Unicode" pitchFamily="34" charset="0"/>
                          <a:cs typeface="Arial" pitchFamily="34" charset="0"/>
                        </a:rPr>
                        <a:t>(Slip-Trip, Fall from Height, Struck against</a:t>
                      </a:r>
                      <a:endParaRPr kumimoji="0" lang="en-GB" sz="1200" b="0" i="1" u="none" strike="noStrike" cap="none" normalizeH="0" baseline="0" dirty="0" smtClean="0">
                        <a:ln>
                          <a:noFill/>
                        </a:ln>
                        <a:solidFill>
                          <a:schemeClr val="bg1"/>
                        </a:solidFill>
                        <a:effectLst/>
                        <a:latin typeface="Lucida Sans Unicode" pitchFamily="34" charset="0"/>
                        <a:cs typeface="Arial" pitchFamily="34" charset="0"/>
                      </a:endParaRP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870950" cy="5801224"/>
        </p:xfrm>
        <a:graphic>
          <a:graphicData uri="http://schemas.openxmlformats.org/drawingml/2006/table">
            <a:tbl>
              <a:tblPr/>
              <a:tblGrid>
                <a:gridCol w="4791458"/>
                <a:gridCol w="124306"/>
                <a:gridCol w="115396"/>
                <a:gridCol w="3724394"/>
                <a:gridCol w="115396"/>
              </a:tblGrid>
              <a:tr h="3127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89996"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Lucida Sans Unicode" pitchFamily="34" charset="0"/>
                          <a:cs typeface="Arial" pitchFamily="34" charset="0"/>
                        </a:rPr>
                        <a:t>PHOTO – unavailable </a:t>
                      </a:r>
                    </a:p>
                  </a:txBody>
                  <a:tcPr marL="89996" marR="89996" marT="89992" marB="89992"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31971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kern="1200" baseline="0" dirty="0" smtClean="0">
                          <a:solidFill>
                            <a:schemeClr val="tx1"/>
                          </a:solidFill>
                          <a:latin typeface="+mn-lt"/>
                          <a:ea typeface="+mn-ea"/>
                          <a:cs typeface="+mn-cs"/>
                        </a:rPr>
                        <a:t>Employee was performing welding work and needed to install a restriction fixture to prevent deform of the materials caused by weld on the nearside of the scaffold. When adjusting the fixture holding restriction fixture in both hands, they fell forward with restriction fixture by losing balance. Falling &amp; striking the left shoulder and the left wrist to the inner-side of the part causing collarbone and wrist fractured.</a:t>
                      </a:r>
                      <a:endParaRPr kumimoji="0" lang="en-GB" sz="2000" b="0" i="0" u="none" strike="noStrike" cap="none" normalizeH="0" baseline="0" dirty="0" smtClean="0">
                        <a:ln>
                          <a:noFill/>
                        </a:ln>
                        <a:solidFill>
                          <a:schemeClr val="tx1"/>
                        </a:solidFill>
                        <a:effectLst/>
                        <a:latin typeface="Lucida Sans Unicode" pitchFamily="34" charset="0"/>
                        <a:cs typeface="Arial" pitchFamily="34" charset="0"/>
                      </a:endParaRPr>
                    </a:p>
                  </a:txBody>
                  <a:tcPr marL="89996" marR="89996" marT="89992" marB="8999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3127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89996"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89996"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207484">
                <a:tc rowSpan="2">
                  <a:txBody>
                    <a:bodyPr/>
                    <a:lstStyle/>
                    <a:p>
                      <a:pPr marL="342900" marR="0" lvl="0" indent="-3429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Lack of competency / training when installing scaffolding around work piece.</a:t>
                      </a:r>
                    </a:p>
                    <a:p>
                      <a:pPr marL="342900" marR="0" lvl="0" indent="-3429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Insufficient planning of size of product </a:t>
                      </a:r>
                    </a:p>
                    <a:p>
                      <a:pPr marL="342900" marR="0" lvl="0" indent="-3429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Insufficient risk assessment to identify hazards when work  scope changed.</a:t>
                      </a:r>
                    </a:p>
                    <a:p>
                      <a:pPr marL="342900" marR="0" lvl="0" indent="-3429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Lack of planning of work set-up.   </a:t>
                      </a:r>
                    </a:p>
                    <a:p>
                      <a:pPr marL="342900" marR="0" lvl="0" indent="-3429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89996" marR="89996" marT="89992" marB="8999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sng" strike="noStrike" cap="none" normalizeH="0" baseline="0" smtClean="0">
                        <a:ln>
                          <a:noFill/>
                        </a:ln>
                        <a:solidFill>
                          <a:schemeClr val="tx1"/>
                        </a:solidFill>
                        <a:effectLst/>
                        <a:latin typeface="Lucida Sans Unicode" pitchFamily="34" charset="0"/>
                        <a:cs typeface="Arial" pitchFamily="34" charset="0"/>
                      </a:endParaRPr>
                    </a:p>
                  </a:txBody>
                  <a:tcPr marL="89996" marR="0" marT="0" marB="0" anchor="ctr" horzOverflow="overflow">
                    <a:lnL w="28575"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89996"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Change of work method and set-up.</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Additional training for use of scaffolding and change management.</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Review pre-planning process involving work scope and set-up processes.</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89996"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Lucida Sans Unicode" pitchFamily="34" charset="0"/>
                        <a:cs typeface="Arial" pitchFamily="34" charset="0"/>
                      </a:endParaRPr>
                    </a:p>
                  </a:txBody>
                  <a:tcPr marL="0" marR="0" marT="0" marB="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770633">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89996"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89996"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pic>
        <p:nvPicPr>
          <p:cNvPr id="12319" name="Picture 35" descr="cid:image002.jpg@01CD23BA.60BF4750"/>
          <p:cNvPicPr>
            <a:picLocks noChangeAspect="1" noChangeArrowheads="1"/>
          </p:cNvPicPr>
          <p:nvPr/>
        </p:nvPicPr>
        <p:blipFill>
          <a:blip r:embed="rId3" r:link="rId4" cstate="print"/>
          <a:srcRect/>
          <a:stretch>
            <a:fillRect/>
          </a:stretch>
        </p:blipFill>
        <p:spPr bwMode="auto">
          <a:xfrm>
            <a:off x="5073650" y="6018213"/>
            <a:ext cx="3956050" cy="8397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8728</TotalTime>
  <Words>169</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474</cp:revision>
  <cp:lastPrinted>2003-11-04T16:53:27Z</cp:lastPrinted>
  <dcterms:created xsi:type="dcterms:W3CDTF">2004-01-23T18:06:09Z</dcterms:created>
  <dcterms:modified xsi:type="dcterms:W3CDTF">2016-04-07T16:36:33Z</dcterms:modified>
</cp:coreProperties>
</file>